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21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47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258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0658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43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842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736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35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047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97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6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73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18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79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84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89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5C371D8-6AC4-4A7D-A895-9314A672B9F8}" type="datetimeFigureOut">
              <a:rPr lang="zh-TW" altLang="en-US" smtClean="0"/>
              <a:t>2019/7/24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35C8C-51C1-4121-987C-AB97DDEE35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112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9E9ADE9E-EDEF-4B93-94AE-F10387BB31AA}"/>
              </a:ext>
            </a:extLst>
          </p:cNvPr>
          <p:cNvSpPr txBox="1"/>
          <p:nvPr/>
        </p:nvSpPr>
        <p:spPr>
          <a:xfrm>
            <a:off x="4587031" y="25980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機器視覺</a:t>
            </a:r>
          </a:p>
        </p:txBody>
      </p:sp>
    </p:spTree>
    <p:extLst>
      <p:ext uri="{BB962C8B-B14F-4D97-AF65-F5344CB8AC3E}">
        <p14:creationId xmlns:p14="http://schemas.microsoft.com/office/powerpoint/2010/main" val="38707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E285CCC9-934F-4E61-83C8-3E53A493E84E}"/>
              </a:ext>
            </a:extLst>
          </p:cNvPr>
          <p:cNvSpPr txBox="1"/>
          <p:nvPr/>
        </p:nvSpPr>
        <p:spPr>
          <a:xfrm>
            <a:off x="328896" y="477680"/>
            <a:ext cx="972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格式塔理論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(Gestalt theory)-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構成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DF8A8A36-EF19-40FD-91E8-C7B439D8A9EB}"/>
              </a:ext>
            </a:extLst>
          </p:cNvPr>
          <p:cNvSpPr txBox="1"/>
          <p:nvPr/>
        </p:nvSpPr>
        <p:spPr>
          <a:xfrm>
            <a:off x="612064" y="1605424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恆長性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(Invariance)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不管物體如何轉變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變形，旋轉，縮放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我們都可以透過輪廓或特徵來判斷物體，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網站上常見的就是認證的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430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90D454C6-F13C-4DB8-A03F-2E685C8175B2}"/>
              </a:ext>
            </a:extLst>
          </p:cNvPr>
          <p:cNvSpPr txBox="1"/>
          <p:nvPr/>
        </p:nvSpPr>
        <p:spPr>
          <a:xfrm>
            <a:off x="3938954" y="301350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視覺發展理論</a:t>
            </a:r>
          </a:p>
        </p:txBody>
      </p:sp>
    </p:spTree>
    <p:extLst>
      <p:ext uri="{BB962C8B-B14F-4D97-AF65-F5344CB8AC3E}">
        <p14:creationId xmlns:p14="http://schemas.microsoft.com/office/powerpoint/2010/main" val="90240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51DE2FEB-B1EF-4DFA-82DB-0CF9EB8FA2AA}"/>
              </a:ext>
            </a:extLst>
          </p:cNvPr>
          <p:cNvSpPr txBox="1"/>
          <p:nvPr/>
        </p:nvSpPr>
        <p:spPr>
          <a:xfrm>
            <a:off x="503583" y="318053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視覺發展理論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D.Marr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1C87393F-6371-4391-B8C9-8D1B56B2EC73}"/>
              </a:ext>
            </a:extLst>
          </p:cNvPr>
          <p:cNvSpPr txBox="1"/>
          <p:nvPr/>
        </p:nvSpPr>
        <p:spPr>
          <a:xfrm>
            <a:off x="503583" y="1444487"/>
            <a:ext cx="100335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大衛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馬爾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心理學、人工智慧、計算神經科學家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將視覺發展，從計算機訊息處理的角度出發。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將視覺分成三個層次，包含「早期視覺」、「中期視覺」、「晚期視覺」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早期視覺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基本圖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角點、邊緣、線條、邊界、色彩、紋理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926166D0-E174-480C-A0F4-CD6565B35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3" y="4048248"/>
            <a:ext cx="2855588" cy="23083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B4DE5B45-0F03-4D3F-9F4B-43339F4FCA3C}"/>
              </a:ext>
            </a:extLst>
          </p:cNvPr>
          <p:cNvSpPr txBox="1"/>
          <p:nvPr/>
        </p:nvSpPr>
        <p:spPr>
          <a:xfrm>
            <a:off x="1659987" y="6356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角點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8831559A-687F-4599-A26E-ADCACABAF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514" y="4114010"/>
            <a:ext cx="5372979" cy="2176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344324D9-B835-4BC0-A1CB-B74DB6404E08}"/>
              </a:ext>
            </a:extLst>
          </p:cNvPr>
          <p:cNvSpPr txBox="1"/>
          <p:nvPr/>
        </p:nvSpPr>
        <p:spPr>
          <a:xfrm>
            <a:off x="5641145" y="6356573"/>
            <a:ext cx="252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邊緣、線條、邊界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613B02A5-6FC1-41E1-A7EF-7848A30DA39B}"/>
              </a:ext>
            </a:extLst>
          </p:cNvPr>
          <p:cNvSpPr txBox="1"/>
          <p:nvPr/>
        </p:nvSpPr>
        <p:spPr>
          <a:xfrm>
            <a:off x="10495938" y="6282254"/>
            <a:ext cx="84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色彩</a:t>
            </a:r>
          </a:p>
        </p:txBody>
      </p:sp>
    </p:spTree>
    <p:extLst>
      <p:ext uri="{BB962C8B-B14F-4D97-AF65-F5344CB8AC3E}">
        <p14:creationId xmlns:p14="http://schemas.microsoft.com/office/powerpoint/2010/main" val="338357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D79067C9-D343-40DB-8F2C-E1C10CF7CFBB}"/>
              </a:ext>
            </a:extLst>
          </p:cNvPr>
          <p:cNvSpPr txBox="1"/>
          <p:nvPr/>
        </p:nvSpPr>
        <p:spPr>
          <a:xfrm>
            <a:off x="450167" y="309489"/>
            <a:ext cx="81868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視覺發展理論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D.Marr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中期視覺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2.5D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的訊息處理描述，可以看到深度、輪廓，但不是真的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00E7C44-CF95-4E07-AF6C-9D94B1C05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7" y="2381404"/>
            <a:ext cx="10236590" cy="416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6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90C07B32-D86D-4602-B555-3300C563F7BC}"/>
              </a:ext>
            </a:extLst>
          </p:cNvPr>
          <p:cNvSpPr txBox="1"/>
          <p:nvPr/>
        </p:nvSpPr>
        <p:spPr>
          <a:xfrm>
            <a:off x="323558" y="161185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中期視覺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241965D-B953-4DE8-97E9-FDE08CEF8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10" y="3674747"/>
            <a:ext cx="5030372" cy="263256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104394DB-2AEF-42A9-88C7-BB11289C7C30}"/>
              </a:ext>
            </a:extLst>
          </p:cNvPr>
          <p:cNvSpPr txBox="1"/>
          <p:nvPr/>
        </p:nvSpPr>
        <p:spPr>
          <a:xfrm>
            <a:off x="3195519" y="318325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65420334-BAB8-43D5-9B65-8B01D296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11" y="1210947"/>
            <a:ext cx="4445000" cy="246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072C5B3A-E0A4-435F-80EC-1B9685E98FCF}"/>
              </a:ext>
            </a:extLst>
          </p:cNvPr>
          <p:cNvSpPr txBox="1"/>
          <p:nvPr/>
        </p:nvSpPr>
        <p:spPr>
          <a:xfrm>
            <a:off x="3917039" y="2212014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8944ECC8-D3F5-480D-958E-A3329DA8D645}"/>
              </a:ext>
            </a:extLst>
          </p:cNvPr>
          <p:cNvSpPr txBox="1"/>
          <p:nvPr/>
        </p:nvSpPr>
        <p:spPr>
          <a:xfrm>
            <a:off x="9356271" y="480000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C84A6F78-15CE-4F7B-A8FA-D16CED3C6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82" y="3714554"/>
            <a:ext cx="3504889" cy="26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C4CB19B8-18E1-4A8A-BA1C-E491E9A110DC}"/>
              </a:ext>
            </a:extLst>
          </p:cNvPr>
          <p:cNvSpPr txBox="1"/>
          <p:nvPr/>
        </p:nvSpPr>
        <p:spPr>
          <a:xfrm>
            <a:off x="492369" y="23915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視覺發展理論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F93E31AE-8EA6-4C65-9ECA-5199CD7CBA9F}"/>
              </a:ext>
            </a:extLst>
          </p:cNvPr>
          <p:cNvSpPr txBox="1"/>
          <p:nvPr/>
        </p:nvSpPr>
        <p:spPr>
          <a:xfrm>
            <a:off x="584200" y="144819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後期視覺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識別三維物體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71D24A3-9B22-454D-A6C5-D7F7E1B9F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266684"/>
            <a:ext cx="2143125" cy="21431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431E3902-D0BE-4871-8BA6-6DDF71596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2279188"/>
            <a:ext cx="5715000" cy="3800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DEFEEF89-4B77-46AD-946F-1404BF89D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5" y="3590117"/>
            <a:ext cx="2247900" cy="14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16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BFBE17DA-9053-4B12-99F0-BC3D54335211}"/>
              </a:ext>
            </a:extLst>
          </p:cNvPr>
          <p:cNvSpPr txBox="1"/>
          <p:nvPr/>
        </p:nvSpPr>
        <p:spPr>
          <a:xfrm>
            <a:off x="495300" y="22860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機器視覺歷史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88CDAAB3-AE41-4F4A-99F3-FFF9D0808730}"/>
              </a:ext>
            </a:extLst>
          </p:cNvPr>
          <p:cNvSpPr txBox="1"/>
          <p:nvPr/>
        </p:nvSpPr>
        <p:spPr>
          <a:xfrm>
            <a:off x="584200" y="1270000"/>
            <a:ext cx="86485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1960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 機器視覺開始在人工智慧被定義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1970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 開始有處理影像的技術出現，像是提取邊緣、圖像處理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1990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各種研究開始朝向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維做視覺處理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有更多的數據可以使用，開始進入影片處理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2030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機器人將會影響我們的生活？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9E194AD6-5BE4-4E78-8CED-55B4056465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419395"/>
            <a:ext cx="2654300" cy="2654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76725447-AF6F-469F-BC44-8D528DD8A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31" y="3925353"/>
            <a:ext cx="1639861" cy="16423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92F57196-128D-4A6F-ACF4-32F4DA967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09" y="3528179"/>
            <a:ext cx="4641394" cy="2436732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="" xmlns:a16="http://schemas.microsoft.com/office/drawing/2014/main" id="{9A4D8B26-1534-4F16-AC10-F19F2276DC76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3238500" y="4746545"/>
            <a:ext cx="775631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="" xmlns:a16="http://schemas.microsoft.com/office/drawing/2014/main" id="{E9D51A16-F102-448B-A040-0C0C3B84819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653992" y="4746545"/>
            <a:ext cx="88401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3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307AB5A7-9BCC-4223-B689-D079B1E8F0E5}"/>
              </a:ext>
            </a:extLst>
          </p:cNvPr>
          <p:cNvSpPr txBox="1"/>
          <p:nvPr/>
        </p:nvSpPr>
        <p:spPr>
          <a:xfrm>
            <a:off x="596347" y="212035"/>
            <a:ext cx="91101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機器視覺應用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(Computer Vision)</a:t>
            </a:r>
          </a:p>
          <a:p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讓電腦了解影片與圖片的人事物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Make computes understand images and video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一種基於對影像自動檢測與分析的技術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河上有幾條船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=&gt;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河上有幾座建築物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623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EDA834F1-02ED-4FAA-988E-45CB85E0EB09}"/>
              </a:ext>
            </a:extLst>
          </p:cNvPr>
          <p:cNvSpPr txBox="1"/>
          <p:nvPr/>
        </p:nvSpPr>
        <p:spPr>
          <a:xfrm>
            <a:off x="530087" y="185530"/>
            <a:ext cx="514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機器視覺處理流程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F0B11693-FA3F-43EE-BFAD-0404495ECA7D}"/>
              </a:ext>
            </a:extLst>
          </p:cNvPr>
          <p:cNvSpPr txBox="1"/>
          <p:nvPr/>
        </p:nvSpPr>
        <p:spPr>
          <a:xfrm>
            <a:off x="530087" y="15505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目標物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(Object)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CA8325A9-09FA-4101-A901-000F9EC729F1}"/>
              </a:ext>
            </a:extLst>
          </p:cNvPr>
          <p:cNvSpPr txBox="1"/>
          <p:nvPr/>
        </p:nvSpPr>
        <p:spPr>
          <a:xfrm>
            <a:off x="3115810" y="155049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成像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Imageing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69E4AD91-A62F-4C9F-83B0-E27ED02D709E}"/>
              </a:ext>
            </a:extLst>
          </p:cNvPr>
          <p:cNvSpPr txBox="1"/>
          <p:nvPr/>
        </p:nvSpPr>
        <p:spPr>
          <a:xfrm>
            <a:off x="5671930" y="155050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微處理機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(Microprocessor)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D62B73D8-C616-459D-8A8B-8191ACC8A066}"/>
              </a:ext>
            </a:extLst>
          </p:cNvPr>
          <p:cNvSpPr txBox="1"/>
          <p:nvPr/>
        </p:nvSpPr>
        <p:spPr>
          <a:xfrm>
            <a:off x="9168923" y="1527311"/>
            <a:ext cx="2492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進行前處理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(Preprocessing)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36935041-12A7-4321-9127-7DA88E09BA19}"/>
              </a:ext>
            </a:extLst>
          </p:cNvPr>
          <p:cNvSpPr txBox="1"/>
          <p:nvPr/>
        </p:nvSpPr>
        <p:spPr>
          <a:xfrm>
            <a:off x="8402239" y="397328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視覺軟體工具和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(Vision software tools)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="" xmlns:a16="http://schemas.microsoft.com/office/drawing/2014/main" id="{FAF80DED-F544-43B8-BDF1-D26E3F8EFCCA}"/>
              </a:ext>
            </a:extLst>
          </p:cNvPr>
          <p:cNvSpPr/>
          <p:nvPr/>
        </p:nvSpPr>
        <p:spPr>
          <a:xfrm>
            <a:off x="2248558" y="1707581"/>
            <a:ext cx="601869" cy="516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="" xmlns:a16="http://schemas.microsoft.com/office/drawing/2014/main" id="{671E23AF-202C-446D-8EC5-B6F385C0A0E2}"/>
              </a:ext>
            </a:extLst>
          </p:cNvPr>
          <p:cNvSpPr/>
          <p:nvPr/>
        </p:nvSpPr>
        <p:spPr>
          <a:xfrm>
            <a:off x="4954710" y="1684393"/>
            <a:ext cx="601869" cy="516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="" xmlns:a16="http://schemas.microsoft.com/office/drawing/2014/main" id="{12AE1F1B-AC05-4096-B235-D2BCF77594DB}"/>
              </a:ext>
            </a:extLst>
          </p:cNvPr>
          <p:cNvSpPr/>
          <p:nvPr/>
        </p:nvSpPr>
        <p:spPr>
          <a:xfrm>
            <a:off x="8402239" y="1684391"/>
            <a:ext cx="601869" cy="516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="" xmlns:a16="http://schemas.microsoft.com/office/drawing/2014/main" id="{8041E5BB-2D97-45F4-B2F6-4D66F38AE072}"/>
              </a:ext>
            </a:extLst>
          </p:cNvPr>
          <p:cNvSpPr/>
          <p:nvPr/>
        </p:nvSpPr>
        <p:spPr>
          <a:xfrm>
            <a:off x="10005390" y="2913206"/>
            <a:ext cx="636105" cy="63837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="" xmlns:a16="http://schemas.microsoft.com/office/drawing/2014/main" id="{3F2C5F37-F80D-4D91-9BDA-CEA685268961}"/>
              </a:ext>
            </a:extLst>
          </p:cNvPr>
          <p:cNvSpPr/>
          <p:nvPr/>
        </p:nvSpPr>
        <p:spPr>
          <a:xfrm rot="10800000">
            <a:off x="7584418" y="4315026"/>
            <a:ext cx="601869" cy="5168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3EA378E3-55F9-4F88-B615-458275EC0E7A}"/>
              </a:ext>
            </a:extLst>
          </p:cNvPr>
          <p:cNvSpPr txBox="1"/>
          <p:nvPr/>
        </p:nvSpPr>
        <p:spPr>
          <a:xfrm>
            <a:off x="4214009" y="3973280"/>
            <a:ext cx="3262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判定及輸出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Oeterwine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&amp; Output)</a:t>
            </a:r>
          </a:p>
        </p:txBody>
      </p:sp>
    </p:spTree>
    <p:extLst>
      <p:ext uri="{BB962C8B-B14F-4D97-AF65-F5344CB8AC3E}">
        <p14:creationId xmlns:p14="http://schemas.microsoft.com/office/powerpoint/2010/main" val="206624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25EF2747-0EA8-490C-9520-743E1C17B136}"/>
              </a:ext>
            </a:extLst>
          </p:cNvPr>
          <p:cNvSpPr txBox="1"/>
          <p:nvPr/>
        </p:nvSpPr>
        <p:spPr>
          <a:xfrm>
            <a:off x="530088" y="437322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為何機器視覺重要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A1ED40CE-DEBC-4E2D-B25A-265524883100}"/>
              </a:ext>
            </a:extLst>
          </p:cNvPr>
          <p:cNvSpPr txBox="1"/>
          <p:nvPr/>
        </p:nvSpPr>
        <p:spPr>
          <a:xfrm>
            <a:off x="702365" y="1921565"/>
            <a:ext cx="176683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Safety</a:t>
            </a:r>
          </a:p>
          <a:p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Health</a:t>
            </a:r>
          </a:p>
          <a:p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Security</a:t>
            </a:r>
          </a:p>
          <a:p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Comfort</a:t>
            </a:r>
          </a:p>
          <a:p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Fun</a:t>
            </a:r>
          </a:p>
          <a:p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Access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84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E214F3B7-7CE1-498B-905B-FA911A0D3A3A}"/>
              </a:ext>
            </a:extLst>
          </p:cNvPr>
          <p:cNvSpPr txBox="1"/>
          <p:nvPr/>
        </p:nvSpPr>
        <p:spPr>
          <a:xfrm>
            <a:off x="2618125" y="301350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從心理學談機器視覺心法</a:t>
            </a:r>
          </a:p>
        </p:txBody>
      </p:sp>
    </p:spTree>
    <p:extLst>
      <p:ext uri="{BB962C8B-B14F-4D97-AF65-F5344CB8AC3E}">
        <p14:creationId xmlns:p14="http://schemas.microsoft.com/office/powerpoint/2010/main" val="663827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7DC96952-3C0C-450D-B950-99056DCE9693}"/>
              </a:ext>
            </a:extLst>
          </p:cNvPr>
          <p:cNvSpPr txBox="1"/>
          <p:nvPr/>
        </p:nvSpPr>
        <p:spPr>
          <a:xfrm>
            <a:off x="530088" y="437322"/>
            <a:ext cx="74174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機器視覺的應用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-OCR</a:t>
            </a:r>
          </a:p>
          <a:p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光學字元識別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OCR,Optical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Character Recognition)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635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F69E9F4C-F72B-4ECD-B4BE-B77030B0183F}"/>
              </a:ext>
            </a:extLst>
          </p:cNvPr>
          <p:cNvSpPr txBox="1"/>
          <p:nvPr/>
        </p:nvSpPr>
        <p:spPr>
          <a:xfrm>
            <a:off x="3891964" y="3013501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為何要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OpenCV?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976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3B82F47-F5D1-4413-A613-66D1679A9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83" y="450574"/>
            <a:ext cx="4705350" cy="25908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C8DE7831-856D-4F98-89C0-B9402D0F701C}"/>
              </a:ext>
            </a:extLst>
          </p:cNvPr>
          <p:cNvSpPr txBox="1"/>
          <p:nvPr/>
        </p:nvSpPr>
        <p:spPr>
          <a:xfrm>
            <a:off x="509793" y="797510"/>
            <a:ext cx="119186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為何需要使用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</a:p>
          <a:p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年推出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具有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18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年歷史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Intel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公司的團隊開發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開放的宗旨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為推進機器視覺的研究，提供一套開源且最佳化的基礎庫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提供一個共同的基礎庫，使得開發人員的代碼更容易閱讀和轉讓，促進了知識的傳播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通過提供一個不需要開源或免費的軟體許可，促進商業應用軟體的開發。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C++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支援其它語言包含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Java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Matlab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C#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Ruby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跨平台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Windows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Mac OS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Android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31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4F4D6AAD-C66F-4B0B-A28D-EEA1094C1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83" y="450574"/>
            <a:ext cx="4705350" cy="25908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0B150987-4429-42D9-A1C3-CC76045BB72F}"/>
              </a:ext>
            </a:extLst>
          </p:cNvPr>
          <p:cNvSpPr txBox="1"/>
          <p:nvPr/>
        </p:nvSpPr>
        <p:spPr>
          <a:xfrm>
            <a:off x="273353" y="797510"/>
            <a:ext cx="930254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為何需要</a:t>
            </a:r>
            <a:r>
              <a:rPr lang="en-US" altLang="zh-TW" sz="4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Python+OpenCV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許多機器視覺的案例都是採用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進入機器視覺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(CV)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的入門基本功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快速進入機器視覺領域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可以搭配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Numpy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Scikit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-learn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Tensorflow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等強大套件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可以使用商業用途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站在巨人的肩膀打造各種機器視覺應用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跨平台的機器視覺套件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(Windows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Mac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Android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iOS 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支援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CUDA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GPU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結合快速打造系統雛形</a:t>
            </a:r>
          </a:p>
        </p:txBody>
      </p:sp>
    </p:spTree>
    <p:extLst>
      <p:ext uri="{BB962C8B-B14F-4D97-AF65-F5344CB8AC3E}">
        <p14:creationId xmlns:p14="http://schemas.microsoft.com/office/powerpoint/2010/main" val="2320591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9C8F7A78-2652-49B3-92F8-AE83CFD7A932}"/>
              </a:ext>
            </a:extLst>
          </p:cNvPr>
          <p:cNvSpPr txBox="1"/>
          <p:nvPr/>
        </p:nvSpPr>
        <p:spPr>
          <a:xfrm>
            <a:off x="3891964" y="301350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開始動手做囉</a:t>
            </a:r>
          </a:p>
        </p:txBody>
      </p:sp>
    </p:spTree>
    <p:extLst>
      <p:ext uri="{BB962C8B-B14F-4D97-AF65-F5344CB8AC3E}">
        <p14:creationId xmlns:p14="http://schemas.microsoft.com/office/powerpoint/2010/main" val="84169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5F35B0C1-FF0E-4D03-B7F4-D7D89EA71D90}"/>
              </a:ext>
            </a:extLst>
          </p:cNvPr>
          <p:cNvSpPr txBox="1"/>
          <p:nvPr/>
        </p:nvSpPr>
        <p:spPr>
          <a:xfrm>
            <a:off x="3891964" y="301350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什麼是圖片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9551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8B94F1BB-FFB2-4A39-94B7-0F652B2C9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1" y="949137"/>
            <a:ext cx="7090146" cy="380395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43C6C116-A985-4F8B-8F87-ECF593D3CEC3}"/>
              </a:ext>
            </a:extLst>
          </p:cNvPr>
          <p:cNvSpPr txBox="1"/>
          <p:nvPr/>
        </p:nvSpPr>
        <p:spPr>
          <a:xfrm>
            <a:off x="618951" y="4979963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可見光波長範圍一般是落在</a:t>
            </a:r>
            <a:r>
              <a:rPr lang="en-US" altLang="zh-TW" dirty="0"/>
              <a:t>390</a:t>
            </a:r>
            <a:r>
              <a:rPr lang="zh-TW" altLang="en-US" dirty="0"/>
              <a:t>到</a:t>
            </a:r>
            <a:r>
              <a:rPr lang="en-US" altLang="zh-TW" dirty="0"/>
              <a:t>700nm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5CE7040C-0E04-4B2B-AF79-07C7B3FD47D5}"/>
              </a:ext>
            </a:extLst>
          </p:cNvPr>
          <p:cNvSpPr txBox="1"/>
          <p:nvPr/>
        </p:nvSpPr>
        <p:spPr>
          <a:xfrm>
            <a:off x="593816" y="0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什麼是圖片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F89E2E6A-8ECF-4A3F-BA2E-C52E60D92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2" y="3208836"/>
            <a:ext cx="4118010" cy="308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35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20AC928F-8ACA-4A1B-9C89-152BD67D0940}"/>
              </a:ext>
            </a:extLst>
          </p:cNvPr>
          <p:cNvSpPr txBox="1"/>
          <p:nvPr/>
        </p:nvSpPr>
        <p:spPr>
          <a:xfrm>
            <a:off x="590843" y="506437"/>
            <a:ext cx="687399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讀取、儲存、顯示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讀取圖片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/>
              <a:t>Input = cv2.imread(‘./images/input.jpg’)    &lt;= </a:t>
            </a:r>
            <a:r>
              <a:rPr lang="zh-TW" altLang="en-US" dirty="0"/>
              <a:t>讀取圖片</a:t>
            </a:r>
            <a:endParaRPr lang="en-US" altLang="zh-TW" dirty="0"/>
          </a:p>
          <a:p>
            <a:r>
              <a:rPr lang="en-US" altLang="zh-TW" dirty="0"/>
              <a:t>cv2.imshow(‘Hello </a:t>
            </a:r>
            <a:r>
              <a:rPr lang="en-US" altLang="zh-TW" dirty="0" err="1"/>
              <a:t>World’,input</a:t>
            </a:r>
            <a:r>
              <a:rPr lang="en-US" altLang="zh-TW" dirty="0"/>
              <a:t>)                   &lt;= </a:t>
            </a:r>
            <a:r>
              <a:rPr lang="zh-TW" altLang="en-US" dirty="0"/>
              <a:t>顯示圖片與</a:t>
            </a:r>
            <a:r>
              <a:rPr lang="en-US" altLang="zh-TW" dirty="0"/>
              <a:t>title</a:t>
            </a:r>
          </a:p>
          <a:p>
            <a:r>
              <a:rPr lang="en-US" altLang="zh-TW" dirty="0"/>
              <a:t>cv2.waitKey()                                                  &lt;= </a:t>
            </a:r>
            <a:r>
              <a:rPr lang="zh-TW" altLang="en-US" dirty="0"/>
              <a:t>顯示時間與毫秒</a:t>
            </a:r>
            <a:endParaRPr lang="en-US" altLang="zh-TW" dirty="0"/>
          </a:p>
          <a:p>
            <a:r>
              <a:rPr lang="en-US" altLang="zh-TW" dirty="0"/>
              <a:t>cv2.destroyAllWindows()                               &lt;=</a:t>
            </a:r>
            <a:r>
              <a:rPr lang="zh-TW" altLang="en-US" dirty="0"/>
              <a:t> 關閉視窗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Import cv2</a:t>
            </a:r>
          </a:p>
          <a:p>
            <a:r>
              <a:rPr lang="en-US" altLang="zh-TW" dirty="0"/>
              <a:t>Input = cv2.imread(‘./images/input.jpg’)</a:t>
            </a:r>
          </a:p>
          <a:p>
            <a:r>
              <a:rPr lang="en-US" altLang="zh-TW" dirty="0"/>
              <a:t>cv2.imshow(‘Hello World’, input)</a:t>
            </a:r>
          </a:p>
          <a:p>
            <a:r>
              <a:rPr lang="en-US" altLang="zh-TW" dirty="0"/>
              <a:t>cv2.waitKey(2000) #20 sec                          </a:t>
            </a:r>
            <a:r>
              <a:rPr lang="zh-TW" altLang="en-US" dirty="0"/>
              <a:t> </a:t>
            </a:r>
            <a:r>
              <a:rPr lang="en-US" altLang="zh-TW" dirty="0"/>
              <a:t>&lt;=</a:t>
            </a:r>
            <a:r>
              <a:rPr lang="zh-TW" altLang="en-US" dirty="0"/>
              <a:t> 顯示時間</a:t>
            </a:r>
            <a:r>
              <a:rPr lang="en-US" altLang="zh-TW" dirty="0"/>
              <a:t>(</a:t>
            </a:r>
            <a:r>
              <a:rPr lang="zh-TW" altLang="en-US" dirty="0"/>
              <a:t>毫秒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cv2.destroyAllowWindows()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9558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BD328934-F225-4C77-AB50-2CADC405B3C9}"/>
              </a:ext>
            </a:extLst>
          </p:cNvPr>
          <p:cNvSpPr txBox="1"/>
          <p:nvPr/>
        </p:nvSpPr>
        <p:spPr>
          <a:xfrm>
            <a:off x="520505" y="464234"/>
            <a:ext cx="60244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讀取、儲存、顯示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r>
              <a:rPr lang="en-US" altLang="zh-TW" dirty="0"/>
              <a:t>Input = cv2.imread(‘./images/input.jpg’)</a:t>
            </a:r>
          </a:p>
          <a:p>
            <a:r>
              <a:rPr lang="en-US" altLang="zh-TW" dirty="0" err="1"/>
              <a:t>Input.shape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print (‘Height of Image:’, int(</a:t>
            </a:r>
            <a:r>
              <a:rPr lang="en-US" altLang="zh-TW" dirty="0" err="1"/>
              <a:t>input.shape</a:t>
            </a:r>
            <a:r>
              <a:rPr lang="en-US" altLang="zh-TW" dirty="0"/>
              <a:t>[0]), ‘pixels’)</a:t>
            </a:r>
          </a:p>
          <a:p>
            <a:r>
              <a:rPr lang="en-US" altLang="zh-TW" dirty="0"/>
              <a:t>Print (‘Width of Image:’, int(</a:t>
            </a:r>
            <a:r>
              <a:rPr lang="en-US" altLang="zh-TW" dirty="0" err="1"/>
              <a:t>input.shape</a:t>
            </a:r>
            <a:r>
              <a:rPr lang="en-US" altLang="zh-TW" dirty="0"/>
              <a:t>[1[), ‘pixels’)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111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7D3E583D-CB47-4422-9B3D-B7E7AFCC89E7}"/>
              </a:ext>
            </a:extLst>
          </p:cNvPr>
          <p:cNvSpPr txBox="1"/>
          <p:nvPr/>
        </p:nvSpPr>
        <p:spPr>
          <a:xfrm>
            <a:off x="633046" y="562708"/>
            <a:ext cx="3688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讀取、儲存、顯示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Cv2.imwrite(‘output.jpg’, input)</a:t>
            </a:r>
          </a:p>
          <a:p>
            <a:r>
              <a:rPr lang="en-US" altLang="zh-TW" dirty="0"/>
              <a:t>Cv2.imwrite(‘output.jpg’, input)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315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左右腦專注測試.mp4 - YouTube (360p)">
            <a:hlinkClick r:id="" action="ppaction://media"/>
            <a:extLst>
              <a:ext uri="{FF2B5EF4-FFF2-40B4-BE49-F238E27FC236}">
                <a16:creationId xmlns="" xmlns:a16="http://schemas.microsoft.com/office/drawing/2014/main" id="{F56B3B27-0E90-465F-9D18-54403AEC1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4148" y="619539"/>
            <a:ext cx="6905625" cy="51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9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232C6E9E-5B8D-451F-AE5F-5FC51239DB21}"/>
              </a:ext>
            </a:extLst>
          </p:cNvPr>
          <p:cNvSpPr txBox="1"/>
          <p:nvPr/>
        </p:nvSpPr>
        <p:spPr>
          <a:xfrm>
            <a:off x="633046" y="562708"/>
            <a:ext cx="27238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灰階圖片儲存方式？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黑色與灰色儲存二維當中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灰度：顏色深淺</a:t>
            </a:r>
            <a:endParaRPr lang="en-US" altLang="zh-TW" dirty="0"/>
          </a:p>
          <a:p>
            <a:r>
              <a:rPr lang="zh-TW" altLang="en-US" dirty="0"/>
              <a:t>二進制：黑色或白色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黑色</a:t>
            </a:r>
            <a:r>
              <a:rPr lang="en-US" altLang="zh-TW" dirty="0"/>
              <a:t>=0</a:t>
            </a:r>
          </a:p>
          <a:p>
            <a:r>
              <a:rPr lang="zh-TW" altLang="en-US" dirty="0"/>
              <a:t>白色</a:t>
            </a:r>
            <a:r>
              <a:rPr lang="en-US" altLang="zh-TW" dirty="0"/>
              <a:t>=255</a:t>
            </a:r>
          </a:p>
        </p:txBody>
      </p:sp>
    </p:spTree>
    <p:extLst>
      <p:ext uri="{BB962C8B-B14F-4D97-AF65-F5344CB8AC3E}">
        <p14:creationId xmlns:p14="http://schemas.microsoft.com/office/powerpoint/2010/main" val="1990228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1003814B-370B-4582-B5CB-972E53089214}"/>
              </a:ext>
            </a:extLst>
          </p:cNvPr>
          <p:cNvSpPr txBox="1"/>
          <p:nvPr/>
        </p:nvSpPr>
        <p:spPr>
          <a:xfrm>
            <a:off x="633046" y="562708"/>
            <a:ext cx="86613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灰階圖片儲存方式？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Import cv2</a:t>
            </a:r>
          </a:p>
          <a:p>
            <a:endParaRPr lang="en-US" altLang="zh-TW" dirty="0"/>
          </a:p>
          <a:p>
            <a:r>
              <a:rPr lang="en-US" altLang="zh-TW" dirty="0"/>
              <a:t>Image = cv2.imread(‘./images/input.jpg’)</a:t>
            </a:r>
          </a:p>
          <a:p>
            <a:r>
              <a:rPr lang="en-US" altLang="zh-TW" dirty="0"/>
              <a:t>Cv2.imshow(‘original’, image)</a:t>
            </a:r>
          </a:p>
          <a:p>
            <a:r>
              <a:rPr lang="en-US" altLang="zh-TW" dirty="0"/>
              <a:t>Cv2.waitKey()</a:t>
            </a:r>
          </a:p>
          <a:p>
            <a:endParaRPr lang="en-US" altLang="zh-TW" dirty="0"/>
          </a:p>
          <a:p>
            <a:r>
              <a:rPr lang="en-US" altLang="zh-TW" dirty="0" err="1"/>
              <a:t>Gray_image</a:t>
            </a:r>
            <a:r>
              <a:rPr lang="en-US" altLang="zh-TW" dirty="0"/>
              <a:t> = cv2.cvtColor(image, cv2.COLOR_BGR2GRAY)   &lt;= </a:t>
            </a:r>
            <a:r>
              <a:rPr lang="zh-TW" altLang="en-US" dirty="0"/>
              <a:t>轉換為灰階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Cv2.imshow(‘Grayscale’, </a:t>
            </a:r>
            <a:r>
              <a:rPr lang="en-US" altLang="zh-TW" dirty="0" err="1"/>
              <a:t>gray_image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Cv2.waitkey()</a:t>
            </a:r>
          </a:p>
          <a:p>
            <a:r>
              <a:rPr lang="en-US" altLang="zh-TW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27928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DD39F8AE-E4F7-49B9-8FBF-404B03040BC0}"/>
              </a:ext>
            </a:extLst>
          </p:cNvPr>
          <p:cNvSpPr txBox="1"/>
          <p:nvPr/>
        </p:nvSpPr>
        <p:spPr>
          <a:xfrm>
            <a:off x="633046" y="562708"/>
            <a:ext cx="66640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灰階圖片儲存方式？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Gray_img</a:t>
            </a:r>
            <a:r>
              <a:rPr lang="en-US" altLang="zh-TW" dirty="0"/>
              <a:t> = cv2.cvtColor(image, cv2.COLOR_BGR2GRAY)</a:t>
            </a:r>
          </a:p>
          <a:p>
            <a:r>
              <a:rPr lang="en-US" altLang="zh-TW" dirty="0"/>
              <a:t>print  (</a:t>
            </a:r>
            <a:r>
              <a:rPr lang="en-US" altLang="zh-TW" dirty="0" err="1"/>
              <a:t>gray_img.shape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print  (</a:t>
            </a:r>
            <a:r>
              <a:rPr lang="en-US" altLang="zh-TW" dirty="0" err="1"/>
              <a:t>gray_img</a:t>
            </a:r>
            <a:r>
              <a:rPr lang="en-US" altLang="zh-TW" dirty="0"/>
              <a:t>[0,0]         </a:t>
            </a:r>
            <a:r>
              <a:rPr lang="en-US" altLang="zh-TW" dirty="0">
                <a:sym typeface="Wingdings" panose="05000000000000000000" pitchFamily="2" charset="2"/>
              </a:rPr>
              <a:t>&lt;=</a:t>
            </a:r>
            <a:r>
              <a:rPr lang="zh-TW" altLang="en-US" dirty="0">
                <a:sym typeface="Wingdings" panose="05000000000000000000" pitchFamily="2" charset="2"/>
              </a:rPr>
              <a:t>座標點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 err="1">
                <a:sym typeface="Wingdings" panose="05000000000000000000" pitchFamily="2" charset="2"/>
              </a:rPr>
              <a:t>gray_img</a:t>
            </a:r>
            <a:r>
              <a:rPr lang="en-US" altLang="zh-TW" dirty="0">
                <a:sym typeface="Wingdings" panose="05000000000000000000" pitchFamily="2" charset="2"/>
              </a:rPr>
              <a:t>[:,:]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77347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BF684C63-7954-4321-B8DC-A18933C55DE7}"/>
              </a:ext>
            </a:extLst>
          </p:cNvPr>
          <p:cNvSpPr txBox="1"/>
          <p:nvPr/>
        </p:nvSpPr>
        <p:spPr>
          <a:xfrm>
            <a:off x="633046" y="562708"/>
            <a:ext cx="587853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RGB &amp; HSV</a:t>
            </a:r>
          </a:p>
          <a:p>
            <a:endParaRPr lang="en-US" altLang="zh-TW" dirty="0"/>
          </a:p>
          <a:p>
            <a:r>
              <a:rPr lang="en-US" altLang="zh-TW" dirty="0"/>
              <a:t>RGB</a:t>
            </a:r>
            <a:r>
              <a:rPr lang="zh-TW" altLang="en-US" dirty="0"/>
              <a:t>為三原色光模式</a:t>
            </a:r>
            <a:r>
              <a:rPr lang="en-US" altLang="zh-TW" dirty="0"/>
              <a:t>(RGB color model)</a:t>
            </a:r>
            <a:r>
              <a:rPr lang="zh-TW" altLang="en-US" dirty="0"/>
              <a:t>，將紅</a:t>
            </a:r>
            <a:r>
              <a:rPr lang="en-US" altLang="zh-TW" dirty="0"/>
              <a:t>(Red)</a:t>
            </a:r>
            <a:r>
              <a:rPr lang="zh-TW" altLang="en-US" dirty="0"/>
              <a:t>、</a:t>
            </a:r>
            <a:endParaRPr lang="en-US" altLang="zh-TW" dirty="0"/>
          </a:p>
          <a:p>
            <a:r>
              <a:rPr lang="zh-TW" altLang="en-US" dirty="0"/>
              <a:t>綠</a:t>
            </a:r>
            <a:r>
              <a:rPr lang="en-US" altLang="zh-TW" dirty="0"/>
              <a:t>(Green)</a:t>
            </a:r>
            <a:r>
              <a:rPr lang="zh-TW" altLang="en-US" dirty="0"/>
              <a:t>、藍</a:t>
            </a:r>
            <a:r>
              <a:rPr lang="en-US" altLang="zh-TW" dirty="0"/>
              <a:t>(Blue)</a:t>
            </a:r>
            <a:r>
              <a:rPr lang="zh-TW" altLang="en-US" dirty="0"/>
              <a:t>三原色的色光以不同的比例相加，</a:t>
            </a:r>
            <a:endParaRPr lang="en-US" altLang="zh-TW" dirty="0"/>
          </a:p>
          <a:p>
            <a:r>
              <a:rPr lang="zh-TW" altLang="en-US" dirty="0"/>
              <a:t>以產生多種多樣的顏色。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HSV</a:t>
            </a:r>
            <a:r>
              <a:rPr lang="zh-TW" altLang="en-US" dirty="0"/>
              <a:t>即色調、飽和度、亮度</a:t>
            </a:r>
            <a:r>
              <a:rPr lang="en-US" altLang="zh-TW" dirty="0"/>
              <a:t>(Hue</a:t>
            </a:r>
            <a:r>
              <a:rPr lang="zh-TW" altLang="en-US" dirty="0"/>
              <a:t>，</a:t>
            </a:r>
            <a:r>
              <a:rPr lang="en-US" altLang="zh-TW" dirty="0" err="1"/>
              <a:t>Saturation,Value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又稱為</a:t>
            </a:r>
            <a:r>
              <a:rPr lang="en-US" altLang="zh-TW" dirty="0"/>
              <a:t>HSV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色調</a:t>
            </a:r>
            <a:r>
              <a:rPr lang="en-US" altLang="zh-TW" dirty="0"/>
              <a:t>(H)</a:t>
            </a:r>
            <a:r>
              <a:rPr lang="zh-TW" altLang="en-US" dirty="0"/>
              <a:t>：是色彩的基本屬性</a:t>
            </a:r>
            <a:endParaRPr lang="en-US" altLang="zh-TW" dirty="0"/>
          </a:p>
          <a:p>
            <a:r>
              <a:rPr lang="zh-TW" altLang="en-US" dirty="0"/>
              <a:t>飽和度</a:t>
            </a:r>
            <a:r>
              <a:rPr lang="en-US" altLang="zh-TW" dirty="0"/>
              <a:t>(S)</a:t>
            </a:r>
            <a:r>
              <a:rPr lang="zh-TW" altLang="en-US" dirty="0"/>
              <a:t>：是指色彩的純度，越高色彩越純，</a:t>
            </a:r>
            <a:endParaRPr lang="en-US" altLang="zh-TW" dirty="0"/>
          </a:p>
          <a:p>
            <a:r>
              <a:rPr lang="en-US" altLang="zh-TW" dirty="0"/>
              <a:t>                   </a:t>
            </a:r>
            <a:r>
              <a:rPr lang="zh-TW" altLang="en-US" dirty="0"/>
              <a:t>低則逐漸變灰，取</a:t>
            </a:r>
            <a:r>
              <a:rPr lang="en-US" altLang="zh-TW" dirty="0"/>
              <a:t>0-100%</a:t>
            </a:r>
            <a:r>
              <a:rPr lang="zh-TW" altLang="en-US" dirty="0"/>
              <a:t>的數值。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亮度</a:t>
            </a:r>
            <a:r>
              <a:rPr lang="en-US" altLang="zh-TW" dirty="0"/>
              <a:t>(V)</a:t>
            </a:r>
            <a:r>
              <a:rPr lang="zh-TW" altLang="en-US" dirty="0"/>
              <a:t>：顏色的明暗，取</a:t>
            </a:r>
            <a:r>
              <a:rPr lang="en-US" altLang="zh-TW" dirty="0"/>
              <a:t>0-100%</a:t>
            </a:r>
          </a:p>
        </p:txBody>
      </p:sp>
    </p:spTree>
    <p:extLst>
      <p:ext uri="{BB962C8B-B14F-4D97-AF65-F5344CB8AC3E}">
        <p14:creationId xmlns:p14="http://schemas.microsoft.com/office/powerpoint/2010/main" val="4001076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54CA7583-5DF4-4A84-811A-9463CBF1E5F3}"/>
              </a:ext>
            </a:extLst>
          </p:cNvPr>
          <p:cNvSpPr txBox="1"/>
          <p:nvPr/>
        </p:nvSpPr>
        <p:spPr>
          <a:xfrm>
            <a:off x="492369" y="3657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彩色圖片儲存方式？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="" xmlns:a16="http://schemas.microsoft.com/office/drawing/2014/main" id="{AED8E779-D313-4CE7-9452-2051622C8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52284"/>
              </p:ext>
            </p:extLst>
          </p:nvPr>
        </p:nvGraphicFramePr>
        <p:xfrm>
          <a:off x="667027" y="3244334"/>
          <a:ext cx="3176103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29">
                  <a:extLst>
                    <a:ext uri="{9D8B030D-6E8A-4147-A177-3AD203B41FA5}">
                      <a16:colId xmlns="" xmlns:a16="http://schemas.microsoft.com/office/drawing/2014/main" val="2007476387"/>
                    </a:ext>
                  </a:extLst>
                </a:gridCol>
                <a:gridCol w="453729">
                  <a:extLst>
                    <a:ext uri="{9D8B030D-6E8A-4147-A177-3AD203B41FA5}">
                      <a16:colId xmlns="" xmlns:a16="http://schemas.microsoft.com/office/drawing/2014/main" val="2125892634"/>
                    </a:ext>
                  </a:extLst>
                </a:gridCol>
                <a:gridCol w="453729">
                  <a:extLst>
                    <a:ext uri="{9D8B030D-6E8A-4147-A177-3AD203B41FA5}">
                      <a16:colId xmlns="" xmlns:a16="http://schemas.microsoft.com/office/drawing/2014/main" val="1224726847"/>
                    </a:ext>
                  </a:extLst>
                </a:gridCol>
                <a:gridCol w="453729">
                  <a:extLst>
                    <a:ext uri="{9D8B030D-6E8A-4147-A177-3AD203B41FA5}">
                      <a16:colId xmlns="" xmlns:a16="http://schemas.microsoft.com/office/drawing/2014/main" val="75766778"/>
                    </a:ext>
                  </a:extLst>
                </a:gridCol>
                <a:gridCol w="453729">
                  <a:extLst>
                    <a:ext uri="{9D8B030D-6E8A-4147-A177-3AD203B41FA5}">
                      <a16:colId xmlns="" xmlns:a16="http://schemas.microsoft.com/office/drawing/2014/main" val="1462864300"/>
                    </a:ext>
                  </a:extLst>
                </a:gridCol>
                <a:gridCol w="453729">
                  <a:extLst>
                    <a:ext uri="{9D8B030D-6E8A-4147-A177-3AD203B41FA5}">
                      <a16:colId xmlns="" xmlns:a16="http://schemas.microsoft.com/office/drawing/2014/main" val="106363188"/>
                    </a:ext>
                  </a:extLst>
                </a:gridCol>
                <a:gridCol w="453729">
                  <a:extLst>
                    <a:ext uri="{9D8B030D-6E8A-4147-A177-3AD203B41FA5}">
                      <a16:colId xmlns="" xmlns:a16="http://schemas.microsoft.com/office/drawing/2014/main" val="3563002974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9828670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0AAE973E-9C76-4ED0-B1A3-DD14920FF815}"/>
              </a:ext>
            </a:extLst>
          </p:cNvPr>
          <p:cNvSpPr txBox="1"/>
          <p:nvPr/>
        </p:nvSpPr>
        <p:spPr>
          <a:xfrm>
            <a:off x="667027" y="28750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EF191959-3B83-4D2A-9763-90F6D36AC798}"/>
              </a:ext>
            </a:extLst>
          </p:cNvPr>
          <p:cNvSpPr txBox="1"/>
          <p:nvPr/>
        </p:nvSpPr>
        <p:spPr>
          <a:xfrm>
            <a:off x="1217049" y="286175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79F8DE7D-F593-447B-92E2-7FA91A3FBCC9}"/>
              </a:ext>
            </a:extLst>
          </p:cNvPr>
          <p:cNvSpPr txBox="1"/>
          <p:nvPr/>
        </p:nvSpPr>
        <p:spPr>
          <a:xfrm>
            <a:off x="1689708" y="284849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8B4DDED1-E7DF-48E5-94DA-350DEB8B47B9}"/>
              </a:ext>
            </a:extLst>
          </p:cNvPr>
          <p:cNvSpPr txBox="1"/>
          <p:nvPr/>
        </p:nvSpPr>
        <p:spPr>
          <a:xfrm>
            <a:off x="2125129" y="284849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AAC90D58-0B04-47C7-AF4B-1C85B38AAF4F}"/>
              </a:ext>
            </a:extLst>
          </p:cNvPr>
          <p:cNvSpPr txBox="1"/>
          <p:nvPr/>
        </p:nvSpPr>
        <p:spPr>
          <a:xfrm>
            <a:off x="2560550" y="2834525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0354DE3D-B840-457B-85A5-66C68D19C1B6}"/>
              </a:ext>
            </a:extLst>
          </p:cNvPr>
          <p:cNvSpPr txBox="1"/>
          <p:nvPr/>
        </p:nvSpPr>
        <p:spPr>
          <a:xfrm>
            <a:off x="3020210" y="2834525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442AE08D-0101-4B3A-BE1E-89A13A84E9D3}"/>
              </a:ext>
            </a:extLst>
          </p:cNvPr>
          <p:cNvSpPr txBox="1"/>
          <p:nvPr/>
        </p:nvSpPr>
        <p:spPr>
          <a:xfrm>
            <a:off x="3479870" y="2834525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="" xmlns:a16="http://schemas.microsoft.com/office/drawing/2014/main" id="{2500E745-E5E7-4880-8056-990DEF09AFEF}"/>
              </a:ext>
            </a:extLst>
          </p:cNvPr>
          <p:cNvCxnSpPr/>
          <p:nvPr/>
        </p:nvCxnSpPr>
        <p:spPr>
          <a:xfrm>
            <a:off x="667027" y="2703443"/>
            <a:ext cx="31761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="" xmlns:a16="http://schemas.microsoft.com/office/drawing/2014/main" id="{1531E39F-53AC-49BD-BDDF-FD9650C226A7}"/>
              </a:ext>
            </a:extLst>
          </p:cNvPr>
          <p:cNvCxnSpPr/>
          <p:nvPr/>
        </p:nvCxnSpPr>
        <p:spPr>
          <a:xfrm>
            <a:off x="667026" y="3809280"/>
            <a:ext cx="31761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2441D0B1-6C9D-49C8-8CFE-38E1FC2FD669}"/>
              </a:ext>
            </a:extLst>
          </p:cNvPr>
          <p:cNvSpPr txBox="1"/>
          <p:nvPr/>
        </p:nvSpPr>
        <p:spPr>
          <a:xfrm>
            <a:off x="1791704" y="43501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一維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="" xmlns:a16="http://schemas.microsoft.com/office/drawing/2014/main" id="{44D954B8-90F8-4261-98C7-FCA6F5CF8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270136"/>
              </p:ext>
            </p:extLst>
          </p:nvPr>
        </p:nvGraphicFramePr>
        <p:xfrm>
          <a:off x="4401065" y="2642023"/>
          <a:ext cx="3563072" cy="1373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384">
                  <a:extLst>
                    <a:ext uri="{9D8B030D-6E8A-4147-A177-3AD203B41FA5}">
                      <a16:colId xmlns="" xmlns:a16="http://schemas.microsoft.com/office/drawing/2014/main" val="547840276"/>
                    </a:ext>
                  </a:extLst>
                </a:gridCol>
                <a:gridCol w="445384">
                  <a:extLst>
                    <a:ext uri="{9D8B030D-6E8A-4147-A177-3AD203B41FA5}">
                      <a16:colId xmlns="" xmlns:a16="http://schemas.microsoft.com/office/drawing/2014/main" val="2200787752"/>
                    </a:ext>
                  </a:extLst>
                </a:gridCol>
                <a:gridCol w="445384">
                  <a:extLst>
                    <a:ext uri="{9D8B030D-6E8A-4147-A177-3AD203B41FA5}">
                      <a16:colId xmlns="" xmlns:a16="http://schemas.microsoft.com/office/drawing/2014/main" val="3376261552"/>
                    </a:ext>
                  </a:extLst>
                </a:gridCol>
                <a:gridCol w="445384">
                  <a:extLst>
                    <a:ext uri="{9D8B030D-6E8A-4147-A177-3AD203B41FA5}">
                      <a16:colId xmlns="" xmlns:a16="http://schemas.microsoft.com/office/drawing/2014/main" val="682562280"/>
                    </a:ext>
                  </a:extLst>
                </a:gridCol>
                <a:gridCol w="445384">
                  <a:extLst>
                    <a:ext uri="{9D8B030D-6E8A-4147-A177-3AD203B41FA5}">
                      <a16:colId xmlns="" xmlns:a16="http://schemas.microsoft.com/office/drawing/2014/main" val="1072898856"/>
                    </a:ext>
                  </a:extLst>
                </a:gridCol>
                <a:gridCol w="445384">
                  <a:extLst>
                    <a:ext uri="{9D8B030D-6E8A-4147-A177-3AD203B41FA5}">
                      <a16:colId xmlns="" xmlns:a16="http://schemas.microsoft.com/office/drawing/2014/main" val="4161124059"/>
                    </a:ext>
                  </a:extLst>
                </a:gridCol>
                <a:gridCol w="445384">
                  <a:extLst>
                    <a:ext uri="{9D8B030D-6E8A-4147-A177-3AD203B41FA5}">
                      <a16:colId xmlns="" xmlns:a16="http://schemas.microsoft.com/office/drawing/2014/main" val="3059591939"/>
                    </a:ext>
                  </a:extLst>
                </a:gridCol>
                <a:gridCol w="445384">
                  <a:extLst>
                    <a:ext uri="{9D8B030D-6E8A-4147-A177-3AD203B41FA5}">
                      <a16:colId xmlns="" xmlns:a16="http://schemas.microsoft.com/office/drawing/2014/main" val="3088169561"/>
                    </a:ext>
                  </a:extLst>
                </a:gridCol>
              </a:tblGrid>
              <a:tr h="45779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1137615"/>
                  </a:ext>
                </a:extLst>
              </a:tr>
              <a:tr h="457793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06926216"/>
                  </a:ext>
                </a:extLst>
              </a:tr>
              <a:tr h="457793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2329181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BF2F10DA-A18C-4521-A39E-173B85BB460E}"/>
              </a:ext>
            </a:extLst>
          </p:cNvPr>
          <p:cNvSpPr txBox="1"/>
          <p:nvPr/>
        </p:nvSpPr>
        <p:spPr>
          <a:xfrm>
            <a:off x="4055165" y="27034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0248FFCB-6758-4CAD-97DD-D5AEC6F65E09}"/>
              </a:ext>
            </a:extLst>
          </p:cNvPr>
          <p:cNvSpPr txBox="1"/>
          <p:nvPr/>
        </p:nvSpPr>
        <p:spPr>
          <a:xfrm>
            <a:off x="4037739" y="31640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82065C9B-6AE9-4415-88AA-DA13464AB5F1}"/>
              </a:ext>
            </a:extLst>
          </p:cNvPr>
          <p:cNvSpPr txBox="1"/>
          <p:nvPr/>
        </p:nvSpPr>
        <p:spPr>
          <a:xfrm>
            <a:off x="4037739" y="36094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7295D431-9018-40E2-94AD-01E8BFF16A4C}"/>
              </a:ext>
            </a:extLst>
          </p:cNvPr>
          <p:cNvSpPr txBox="1"/>
          <p:nvPr/>
        </p:nvSpPr>
        <p:spPr>
          <a:xfrm>
            <a:off x="4467325" y="22661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8AD5AB41-4D8D-49A3-9D1D-F3B7B5E774CB}"/>
              </a:ext>
            </a:extLst>
          </p:cNvPr>
          <p:cNvSpPr txBox="1"/>
          <p:nvPr/>
        </p:nvSpPr>
        <p:spPr>
          <a:xfrm>
            <a:off x="4977534" y="22661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C5FDDC3D-F37D-457B-93DD-8B5F061D1245}"/>
              </a:ext>
            </a:extLst>
          </p:cNvPr>
          <p:cNvSpPr txBox="1"/>
          <p:nvPr/>
        </p:nvSpPr>
        <p:spPr>
          <a:xfrm>
            <a:off x="5338166" y="22461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CAB602A5-33DF-4DAE-917D-901B79995CDB}"/>
              </a:ext>
            </a:extLst>
          </p:cNvPr>
          <p:cNvSpPr txBox="1"/>
          <p:nvPr/>
        </p:nvSpPr>
        <p:spPr>
          <a:xfrm>
            <a:off x="5800780" y="22453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9665BA0B-E65B-4743-9C1B-15211485B6AD}"/>
              </a:ext>
            </a:extLst>
          </p:cNvPr>
          <p:cNvSpPr txBox="1"/>
          <p:nvPr/>
        </p:nvSpPr>
        <p:spPr>
          <a:xfrm>
            <a:off x="6242341" y="22461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="" xmlns:a16="http://schemas.microsoft.com/office/drawing/2014/main" id="{420EFB87-E014-4264-B21A-CBBDA61FB9B2}"/>
              </a:ext>
            </a:extLst>
          </p:cNvPr>
          <p:cNvSpPr txBox="1"/>
          <p:nvPr/>
        </p:nvSpPr>
        <p:spPr>
          <a:xfrm>
            <a:off x="6663118" y="22461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F2CEC41E-51FE-4FB5-9005-746589E2285D}"/>
              </a:ext>
            </a:extLst>
          </p:cNvPr>
          <p:cNvSpPr txBox="1"/>
          <p:nvPr/>
        </p:nvSpPr>
        <p:spPr>
          <a:xfrm>
            <a:off x="7110399" y="2252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445555FF-2B27-47AE-A0D1-461AE586A04E}"/>
              </a:ext>
            </a:extLst>
          </p:cNvPr>
          <p:cNvSpPr txBox="1"/>
          <p:nvPr/>
        </p:nvSpPr>
        <p:spPr>
          <a:xfrm>
            <a:off x="7582670" y="22453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D21FA26F-802D-42AB-B9BE-639A492AE444}"/>
              </a:ext>
            </a:extLst>
          </p:cNvPr>
          <p:cNvSpPr txBox="1"/>
          <p:nvPr/>
        </p:nvSpPr>
        <p:spPr>
          <a:xfrm>
            <a:off x="5957233" y="43501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二維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5E8255A7-CE90-49B9-A142-538DF5F42EDE}"/>
              </a:ext>
            </a:extLst>
          </p:cNvPr>
          <p:cNvSpPr txBox="1"/>
          <p:nvPr/>
        </p:nvSpPr>
        <p:spPr>
          <a:xfrm>
            <a:off x="9554817" y="5013715"/>
            <a:ext cx="1752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三維</a:t>
            </a:r>
            <a:endParaRPr lang="en-US" altLang="zh-TW" dirty="0"/>
          </a:p>
          <a:p>
            <a:r>
              <a:rPr lang="en-US" altLang="zh-TW" dirty="0"/>
              <a:t>(RGB</a:t>
            </a:r>
            <a:r>
              <a:rPr lang="zh-TW" altLang="en-US" dirty="0"/>
              <a:t>儲存方式</a:t>
            </a:r>
            <a:r>
              <a:rPr lang="en-US" altLang="zh-TW" dirty="0"/>
              <a:t>)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="" xmlns:a16="http://schemas.microsoft.com/office/drawing/2014/main" id="{EBB2C9CB-ADB6-4D89-A4BA-6AC64C65B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06" y="1882097"/>
            <a:ext cx="3691586" cy="34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7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00366C27-EDBC-4167-B143-4F6FA7E32A59}"/>
              </a:ext>
            </a:extLst>
          </p:cNvPr>
          <p:cNvSpPr txBox="1"/>
          <p:nvPr/>
        </p:nvSpPr>
        <p:spPr>
          <a:xfrm>
            <a:off x="492369" y="365760"/>
            <a:ext cx="60276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彩色圖片儲存方式</a:t>
            </a:r>
            <a:r>
              <a:rPr lang="en-US" altLang="zh-TW" dirty="0"/>
              <a:t>?(RGB)</a:t>
            </a:r>
          </a:p>
          <a:p>
            <a:endParaRPr lang="en-US" altLang="zh-TW" dirty="0"/>
          </a:p>
          <a:p>
            <a:r>
              <a:rPr lang="en-US" altLang="zh-TW" dirty="0"/>
              <a:t>Import cv2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endParaRPr lang="en-US" altLang="zh-TW" dirty="0"/>
          </a:p>
          <a:p>
            <a:r>
              <a:rPr lang="en-US" altLang="zh-TW" dirty="0"/>
              <a:t>Image = cv2.imread(‘./images/input.jpg’)</a:t>
            </a:r>
          </a:p>
          <a:p>
            <a:endParaRPr lang="en-US" altLang="zh-TW" dirty="0"/>
          </a:p>
          <a:p>
            <a:r>
              <a:rPr lang="en-US" altLang="zh-TW" dirty="0"/>
              <a:t>B, G, R = image[0, 0]                             &lt;= </a:t>
            </a:r>
            <a:r>
              <a:rPr lang="zh-TW" altLang="en-US" dirty="0"/>
              <a:t>座標點</a:t>
            </a:r>
            <a:endParaRPr lang="en-US" altLang="zh-TW" dirty="0"/>
          </a:p>
          <a:p>
            <a:r>
              <a:rPr lang="en-US" altLang="zh-TW" dirty="0"/>
              <a:t>Print (B, G, R)</a:t>
            </a:r>
          </a:p>
          <a:p>
            <a:r>
              <a:rPr lang="en-US" altLang="zh-TW" dirty="0"/>
              <a:t>print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image.shape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Image[:,:,:]</a:t>
            </a:r>
            <a:r>
              <a:rPr lang="zh-TW" altLang="en-US" dirty="0"/>
              <a:t>                                             </a:t>
            </a:r>
            <a:r>
              <a:rPr lang="en-US" altLang="zh-TW" dirty="0"/>
              <a:t>&lt;=</a:t>
            </a:r>
            <a:r>
              <a:rPr lang="zh-TW" altLang="en-US" dirty="0"/>
              <a:t> 整張圖的</a:t>
            </a:r>
            <a:r>
              <a:rPr lang="en-US" altLang="zh-TW"/>
              <a:t>BGR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8976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04F3D31F-74D0-450E-ACD4-42A16F16BCFF}"/>
              </a:ext>
            </a:extLst>
          </p:cNvPr>
          <p:cNvSpPr txBox="1"/>
          <p:nvPr/>
        </p:nvSpPr>
        <p:spPr>
          <a:xfrm>
            <a:off x="424070" y="503583"/>
            <a:ext cx="658064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#HSV</a:t>
            </a:r>
          </a:p>
          <a:p>
            <a:r>
              <a:rPr lang="en-US" altLang="zh-TW" dirty="0"/>
              <a:t>#H:0-100,S:0-255,V:0-255</a:t>
            </a:r>
          </a:p>
          <a:p>
            <a:endParaRPr lang="en-US" altLang="zh-TW" dirty="0"/>
          </a:p>
          <a:p>
            <a:r>
              <a:rPr lang="en-US" altLang="zh-TW" dirty="0"/>
              <a:t>Image = cv2.imread(‘./images/input.jpg’)</a:t>
            </a:r>
          </a:p>
          <a:p>
            <a:endParaRPr lang="en-US" altLang="zh-TW" dirty="0"/>
          </a:p>
          <a:p>
            <a:r>
              <a:rPr lang="en-US" altLang="zh-TW" dirty="0" err="1"/>
              <a:t>Hsv_image</a:t>
            </a:r>
            <a:r>
              <a:rPr lang="en-US" altLang="zh-TW" dirty="0"/>
              <a:t> = cv2.cvtColor(image, cv2.COLOR_BGR2HSV)</a:t>
            </a:r>
          </a:p>
          <a:p>
            <a:endParaRPr lang="en-US" altLang="zh-TW" dirty="0"/>
          </a:p>
          <a:p>
            <a:r>
              <a:rPr lang="en-US" altLang="zh-TW" dirty="0"/>
              <a:t>cv2.imshow(‘HSV image’, </a:t>
            </a:r>
            <a:r>
              <a:rPr lang="en-US" altLang="zh-TW" dirty="0" err="1"/>
              <a:t>hsv_image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cv2.imshow(‘Hue </a:t>
            </a:r>
            <a:r>
              <a:rPr lang="en-US" altLang="zh-TW" dirty="0" err="1"/>
              <a:t>channgel</a:t>
            </a:r>
            <a:r>
              <a:rPr lang="en-US" altLang="zh-TW" dirty="0"/>
              <a:t>’, </a:t>
            </a:r>
            <a:r>
              <a:rPr lang="en-US" altLang="zh-TW" dirty="0" err="1"/>
              <a:t>hsv_image</a:t>
            </a:r>
            <a:r>
              <a:rPr lang="en-US" altLang="zh-TW" dirty="0"/>
              <a:t>:, :,0)</a:t>
            </a:r>
          </a:p>
          <a:p>
            <a:r>
              <a:rPr lang="en-US" altLang="zh-TW" dirty="0"/>
              <a:t>cv2.imshow(‘Saturation channel’, </a:t>
            </a:r>
            <a:r>
              <a:rPr lang="en-US" altLang="zh-TW" dirty="0" err="1"/>
              <a:t>hsv_image</a:t>
            </a:r>
            <a:r>
              <a:rPr lang="en-US" altLang="zh-TW" dirty="0"/>
              <a:t>[:,:,1])</a:t>
            </a:r>
          </a:p>
          <a:p>
            <a:r>
              <a:rPr lang="en-US" altLang="zh-TW" dirty="0"/>
              <a:t>cv2.imshow(‘value channel’,</a:t>
            </a:r>
            <a:r>
              <a:rPr lang="en-US" altLang="zh-TW" dirty="0" err="1"/>
              <a:t>hsv_image</a:t>
            </a:r>
            <a:r>
              <a:rPr lang="en-US" altLang="zh-TW" dirty="0"/>
              <a:t>[:,:,2])</a:t>
            </a:r>
          </a:p>
          <a:p>
            <a:endParaRPr lang="en-US" altLang="zh-TW" dirty="0"/>
          </a:p>
          <a:p>
            <a:r>
              <a:rPr lang="en-US" altLang="zh-TW" dirty="0"/>
              <a:t>Cv2.waitKey()</a:t>
            </a:r>
          </a:p>
          <a:p>
            <a:r>
              <a:rPr lang="en-US" altLang="zh-TW" dirty="0"/>
              <a:t>Cv2.destroyAllowWindows()</a:t>
            </a:r>
          </a:p>
        </p:txBody>
      </p:sp>
    </p:spTree>
    <p:extLst>
      <p:ext uri="{BB962C8B-B14F-4D97-AF65-F5344CB8AC3E}">
        <p14:creationId xmlns:p14="http://schemas.microsoft.com/office/powerpoint/2010/main" val="2178060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79CED22-B901-46E0-BEA7-C0A74F74BDA6}"/>
              </a:ext>
            </a:extLst>
          </p:cNvPr>
          <p:cNvSpPr txBox="1"/>
          <p:nvPr/>
        </p:nvSpPr>
        <p:spPr>
          <a:xfrm>
            <a:off x="424070" y="503583"/>
            <a:ext cx="59105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#BGR</a:t>
            </a:r>
          </a:p>
          <a:p>
            <a:endParaRPr lang="en-US" altLang="zh-TW" dirty="0"/>
          </a:p>
          <a:p>
            <a:r>
              <a:rPr lang="en-US" altLang="zh-TW" dirty="0"/>
              <a:t>Import cv2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r>
              <a:rPr lang="en-US" altLang="zh-TW" dirty="0"/>
              <a:t>Image = cv2.imread(‘./images/input.jpg’)</a:t>
            </a:r>
          </a:p>
          <a:p>
            <a:endParaRPr lang="en-US" altLang="zh-TW" dirty="0"/>
          </a:p>
          <a:p>
            <a:r>
              <a:rPr lang="en-US" altLang="zh-TW" dirty="0"/>
              <a:t>B, G, R = cv2.split(image)</a:t>
            </a:r>
          </a:p>
          <a:p>
            <a:endParaRPr lang="en-US" altLang="zh-TW" dirty="0"/>
          </a:p>
          <a:p>
            <a:r>
              <a:rPr lang="en-US" altLang="zh-TW" dirty="0"/>
              <a:t>zeros = </a:t>
            </a:r>
            <a:r>
              <a:rPr lang="en-US" altLang="zh-TW" dirty="0" err="1"/>
              <a:t>np.zeros</a:t>
            </a:r>
            <a:r>
              <a:rPr lang="en-US" altLang="zh-TW" dirty="0"/>
              <a:t>(</a:t>
            </a:r>
            <a:r>
              <a:rPr lang="en-US" altLang="zh-TW" dirty="0" err="1"/>
              <a:t>image.shape</a:t>
            </a:r>
            <a:r>
              <a:rPr lang="en-US" altLang="zh-TW" dirty="0"/>
              <a:t>[:2], </a:t>
            </a:r>
            <a:r>
              <a:rPr lang="en-US" altLang="zh-TW" dirty="0" err="1"/>
              <a:t>dtype</a:t>
            </a:r>
            <a:r>
              <a:rPr lang="en-US" altLang="zh-TW" dirty="0"/>
              <a:t> = “unint8”)</a:t>
            </a:r>
          </a:p>
          <a:p>
            <a:endParaRPr lang="en-US" altLang="zh-TW" dirty="0"/>
          </a:p>
          <a:p>
            <a:r>
              <a:rPr lang="en-US" altLang="zh-TW" dirty="0"/>
              <a:t>cv2.imshow(“Red”, cv2.merge([zeros, zeros, R]))</a:t>
            </a:r>
          </a:p>
          <a:p>
            <a:r>
              <a:rPr lang="en-US" altLang="zh-TW" dirty="0"/>
              <a:t>cv2.imshow(“Green”, cv2.merge([zeros, G, zeros]))</a:t>
            </a:r>
          </a:p>
          <a:p>
            <a:r>
              <a:rPr lang="en-US" altLang="zh-TW" dirty="0"/>
              <a:t>cv2.imshow(“Blue”, cv2.merge([B, zeros, zeros]))</a:t>
            </a:r>
          </a:p>
          <a:p>
            <a:endParaRPr lang="en-US" altLang="zh-TW" dirty="0"/>
          </a:p>
          <a:p>
            <a:r>
              <a:rPr lang="en-US" altLang="zh-TW" dirty="0"/>
              <a:t>cv2.waitKey(0)</a:t>
            </a:r>
          </a:p>
          <a:p>
            <a:r>
              <a:rPr lang="en-US" altLang="zh-TW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1564518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41E6A04F-3035-4E1B-A427-A1B236836009}"/>
              </a:ext>
            </a:extLst>
          </p:cNvPr>
          <p:cNvSpPr txBox="1"/>
          <p:nvPr/>
        </p:nvSpPr>
        <p:spPr>
          <a:xfrm>
            <a:off x="596348" y="543339"/>
            <a:ext cx="77829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視覺化圖片內容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cv2.calcHist(images, </a:t>
            </a:r>
            <a:r>
              <a:rPr lang="en-US" altLang="zh-TW" dirty="0" err="1"/>
              <a:t>channels,mask</a:t>
            </a:r>
            <a:r>
              <a:rPr lang="en-US" altLang="zh-TW" dirty="0"/>
              <a:t>, </a:t>
            </a:r>
            <a:r>
              <a:rPr lang="en-US" altLang="zh-TW" dirty="0" err="1"/>
              <a:t>histSize,ranges</a:t>
            </a:r>
            <a:r>
              <a:rPr lang="en-US" altLang="zh-TW" dirty="0"/>
              <a:t>[, hist[,</a:t>
            </a:r>
          </a:p>
          <a:p>
            <a:r>
              <a:rPr lang="en-US" altLang="zh-TW" dirty="0"/>
              <a:t>Accumulate]])</a:t>
            </a:r>
          </a:p>
          <a:p>
            <a:endParaRPr lang="en-US" altLang="zh-TW" dirty="0"/>
          </a:p>
          <a:p>
            <a:r>
              <a:rPr lang="en-US" altLang="zh-TW" dirty="0"/>
              <a:t>Images:</a:t>
            </a:r>
            <a:r>
              <a:rPr lang="zh-TW" altLang="en-US" dirty="0"/>
              <a:t>圖片來源</a:t>
            </a:r>
            <a:endParaRPr lang="en-US" altLang="zh-TW" dirty="0"/>
          </a:p>
          <a:p>
            <a:r>
              <a:rPr lang="en-US" altLang="zh-TW" dirty="0"/>
              <a:t>Channels</a:t>
            </a:r>
            <a:r>
              <a:rPr lang="zh-TW" altLang="en-US" dirty="0"/>
              <a:t>：如果圖為灰階段為</a:t>
            </a:r>
            <a:r>
              <a:rPr lang="en-US" altLang="zh-TW" dirty="0"/>
              <a:t>[0]</a:t>
            </a:r>
            <a:r>
              <a:rPr lang="zh-TW" altLang="en-US" dirty="0"/>
              <a:t>，彩色則為</a:t>
            </a:r>
            <a:r>
              <a:rPr lang="en-US" altLang="zh-TW" dirty="0"/>
              <a:t>[0],[1],[2](</a:t>
            </a:r>
            <a:r>
              <a:rPr lang="zh-TW" altLang="en-US" dirty="0"/>
              <a:t>藍色、綠色、紅色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Mask</a:t>
            </a:r>
            <a:r>
              <a:rPr lang="zh-TW" altLang="en-US" dirty="0"/>
              <a:t>：如沒有要查找特定圖像，則設為</a:t>
            </a:r>
            <a:r>
              <a:rPr lang="en-US" altLang="zh-TW" dirty="0"/>
              <a:t>None</a:t>
            </a:r>
          </a:p>
          <a:p>
            <a:r>
              <a:rPr lang="en-US" altLang="zh-TW" dirty="0" err="1"/>
              <a:t>histSize</a:t>
            </a:r>
            <a:r>
              <a:rPr lang="zh-TW" altLang="en-US" dirty="0"/>
              <a:t>：直方圖的</a:t>
            </a:r>
            <a:r>
              <a:rPr lang="en-US" altLang="zh-TW" dirty="0"/>
              <a:t>bins</a:t>
            </a:r>
            <a:r>
              <a:rPr lang="zh-TW" altLang="en-US" dirty="0"/>
              <a:t>，通常設定</a:t>
            </a:r>
            <a:r>
              <a:rPr lang="en-US" altLang="zh-TW" dirty="0"/>
              <a:t>[256]</a:t>
            </a:r>
          </a:p>
          <a:p>
            <a:r>
              <a:rPr lang="en-US" altLang="zh-TW" dirty="0"/>
              <a:t>Range</a:t>
            </a:r>
            <a:r>
              <a:rPr lang="zh-TW" altLang="en-US" dirty="0"/>
              <a:t>：顏色範圍，通常設定</a:t>
            </a:r>
            <a:r>
              <a:rPr lang="en-US" altLang="zh-TW" dirty="0"/>
              <a:t>[0,256]</a:t>
            </a:r>
          </a:p>
        </p:txBody>
      </p:sp>
    </p:spTree>
    <p:extLst>
      <p:ext uri="{BB962C8B-B14F-4D97-AF65-F5344CB8AC3E}">
        <p14:creationId xmlns:p14="http://schemas.microsoft.com/office/powerpoint/2010/main" val="3999431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C700957B-A51E-4F04-8766-8805F9F12A50}"/>
              </a:ext>
            </a:extLst>
          </p:cNvPr>
          <p:cNvSpPr txBox="1"/>
          <p:nvPr/>
        </p:nvSpPr>
        <p:spPr>
          <a:xfrm>
            <a:off x="569843" y="357809"/>
            <a:ext cx="684193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視覺化圖片內容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Import cv2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r>
              <a:rPr lang="en-US" altLang="zh-TW" dirty="0"/>
              <a:t>From matplotlib import </a:t>
            </a:r>
            <a:r>
              <a:rPr lang="en-US" altLang="zh-TW" dirty="0" err="1"/>
              <a:t>pyplot</a:t>
            </a:r>
            <a:r>
              <a:rPr lang="en-US" altLang="zh-TW" dirty="0"/>
              <a:t> as </a:t>
            </a:r>
            <a:r>
              <a:rPr lang="en-US" altLang="zh-TW" dirty="0" err="1"/>
              <a:t>plt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Image = cv2.imread(‘images/input.jpg’)</a:t>
            </a:r>
          </a:p>
          <a:p>
            <a:endParaRPr lang="en-US" altLang="zh-TW" dirty="0"/>
          </a:p>
          <a:p>
            <a:r>
              <a:rPr lang="en-US" altLang="zh-TW" dirty="0"/>
              <a:t>Histogram = cv2.calcHist([image, [0], None, [256], [0.256])</a:t>
            </a:r>
          </a:p>
          <a:p>
            <a:endParaRPr lang="en-US" altLang="zh-TW" dirty="0"/>
          </a:p>
          <a:p>
            <a:r>
              <a:rPr lang="en-US" altLang="zh-TW" dirty="0" err="1"/>
              <a:t>Plt.hist</a:t>
            </a:r>
            <a:r>
              <a:rPr lang="en-US" altLang="zh-TW" dirty="0"/>
              <a:t>(</a:t>
            </a:r>
            <a:r>
              <a:rPr lang="en-US" altLang="zh-TW" dirty="0" err="1"/>
              <a:t>image.revel</a:t>
            </a:r>
            <a:r>
              <a:rPr lang="en-US" altLang="zh-TW" dirty="0"/>
              <a:t>(), 256, [0,256]); </a:t>
            </a:r>
            <a:r>
              <a:rPr lang="en-US" altLang="zh-TW" dirty="0" err="1"/>
              <a:t>plot.show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r>
              <a:rPr lang="en-US" altLang="zh-TW" dirty="0"/>
              <a:t>Color = (‘b’, ‘g’, ‘r’)</a:t>
            </a:r>
          </a:p>
          <a:p>
            <a:endParaRPr lang="en-US" altLang="zh-TW" dirty="0"/>
          </a:p>
          <a:p>
            <a:r>
              <a:rPr lang="en-US" altLang="zh-TW" dirty="0"/>
              <a:t>For </a:t>
            </a:r>
            <a:r>
              <a:rPr lang="en-US" altLang="zh-TW" dirty="0" err="1"/>
              <a:t>i,col</a:t>
            </a:r>
            <a:r>
              <a:rPr lang="en-US" altLang="zh-TW" dirty="0"/>
              <a:t> in enumerate(color);</a:t>
            </a:r>
          </a:p>
          <a:p>
            <a:r>
              <a:rPr lang="en-US" altLang="zh-TW" dirty="0"/>
              <a:t>      histogram2 = cv2.calcHist([image],[</a:t>
            </a:r>
            <a:r>
              <a:rPr lang="en-US" altLang="zh-TW" dirty="0" err="1"/>
              <a:t>i</a:t>
            </a:r>
            <a:r>
              <a:rPr lang="en-US" altLang="zh-TW" dirty="0"/>
              <a:t>],None,[256],[0,256])</a:t>
            </a:r>
          </a:p>
          <a:p>
            <a:r>
              <a:rPr lang="en-US" altLang="zh-TW" dirty="0"/>
              <a:t>      </a:t>
            </a:r>
            <a:r>
              <a:rPr lang="en-US" altLang="zh-TW" dirty="0" err="1"/>
              <a:t>plt.plot</a:t>
            </a:r>
            <a:r>
              <a:rPr lang="en-US" altLang="zh-TW" dirty="0"/>
              <a:t>(histogram2, color = col)</a:t>
            </a:r>
          </a:p>
          <a:p>
            <a:r>
              <a:rPr lang="en-US" altLang="zh-TW" dirty="0"/>
              <a:t>      </a:t>
            </a:r>
            <a:r>
              <a:rPr lang="en-US" altLang="zh-TW" dirty="0" err="1"/>
              <a:t>plt.xlim</a:t>
            </a:r>
            <a:r>
              <a:rPr lang="en-US" altLang="zh-TW" dirty="0"/>
              <a:t>([0,256])</a:t>
            </a:r>
          </a:p>
          <a:p>
            <a:endParaRPr lang="en-US" altLang="zh-TW" dirty="0"/>
          </a:p>
          <a:p>
            <a:r>
              <a:rPr lang="en-US" altLang="zh-TW" dirty="0" err="1"/>
              <a:t>plt.show</a:t>
            </a:r>
            <a:r>
              <a:rPr lang="en-US" altLang="zh-TW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2521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B607231F-5980-43B8-9536-26D65EDAEC2D}"/>
              </a:ext>
            </a:extLst>
          </p:cNvPr>
          <p:cNvSpPr txBox="1"/>
          <p:nvPr/>
        </p:nvSpPr>
        <p:spPr>
          <a:xfrm>
            <a:off x="768626" y="238539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視覺是基於無意識的推理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24CA765A-D6B7-4452-BE02-F9F906D443AB}"/>
              </a:ext>
            </a:extLst>
          </p:cNvPr>
          <p:cNvSpPr txBox="1"/>
          <p:nvPr/>
        </p:nvSpPr>
        <p:spPr>
          <a:xfrm>
            <a:off x="874644" y="143123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赫茲曼。馮。亥姆霍茲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(1821-1894)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視覺是基於推理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推理是基於經驗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="" xmlns:a16="http://schemas.microsoft.com/office/drawing/2014/main" id="{222B173E-88E2-447C-9044-42651C4D2B93}"/>
              </a:ext>
            </a:extLst>
          </p:cNvPr>
          <p:cNvSpPr/>
          <p:nvPr/>
        </p:nvSpPr>
        <p:spPr>
          <a:xfrm>
            <a:off x="1007165" y="2637183"/>
            <a:ext cx="1577009" cy="1325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/>
              <a:t>推理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="" xmlns:a16="http://schemas.microsoft.com/office/drawing/2014/main" id="{777EB6F3-1E94-4C3C-9530-E53AC091808E}"/>
              </a:ext>
            </a:extLst>
          </p:cNvPr>
          <p:cNvSpPr/>
          <p:nvPr/>
        </p:nvSpPr>
        <p:spPr>
          <a:xfrm>
            <a:off x="3605837" y="2604810"/>
            <a:ext cx="1647972" cy="1325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經驗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="" xmlns:a16="http://schemas.microsoft.com/office/drawing/2014/main" id="{2C220EAB-FB24-4133-9B29-4FDE787ED05F}"/>
              </a:ext>
            </a:extLst>
          </p:cNvPr>
          <p:cNvSpPr/>
          <p:nvPr/>
        </p:nvSpPr>
        <p:spPr>
          <a:xfrm>
            <a:off x="6394019" y="2604809"/>
            <a:ext cx="1647972" cy="13575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模仿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="" xmlns:a16="http://schemas.microsoft.com/office/drawing/2014/main" id="{7291871B-CC95-4FB6-84ED-7FC99009652D}"/>
              </a:ext>
            </a:extLst>
          </p:cNvPr>
          <p:cNvSpPr/>
          <p:nvPr/>
        </p:nvSpPr>
        <p:spPr>
          <a:xfrm>
            <a:off x="2764128" y="3085200"/>
            <a:ext cx="596348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="" xmlns:a16="http://schemas.microsoft.com/office/drawing/2014/main" id="{1410DC22-6E18-42A3-B117-69BB803DB37B}"/>
              </a:ext>
            </a:extLst>
          </p:cNvPr>
          <p:cNvSpPr/>
          <p:nvPr/>
        </p:nvSpPr>
        <p:spPr>
          <a:xfrm>
            <a:off x="5570244" y="3085200"/>
            <a:ext cx="596348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F2126CBD-9239-46FA-874D-BAB1C10914BD}"/>
              </a:ext>
            </a:extLst>
          </p:cNvPr>
          <p:cNvSpPr txBox="1"/>
          <p:nvPr/>
        </p:nvSpPr>
        <p:spPr>
          <a:xfrm>
            <a:off x="874644" y="4457270"/>
            <a:ext cx="71673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英國作家在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心智的構建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一書中提到，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我們對世界的感知依賴於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無意識推理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視覺是這個過程中最及時和準確的資訊獲取渠道，人類感覺資訊中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　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都是視覺資訊。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機器視覺之於人工智慧的意義就是視覺之於人類的意義，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　而決定著機器視覺的就是影像識別技術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3584B242-EF3D-42F4-B3C2-4B078188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08" y="1861009"/>
            <a:ext cx="2281827" cy="2965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367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B1A69F9B-A3FC-4092-B596-AFD596B67C1C}"/>
              </a:ext>
            </a:extLst>
          </p:cNvPr>
          <p:cNvSpPr txBox="1"/>
          <p:nvPr/>
        </p:nvSpPr>
        <p:spPr>
          <a:xfrm>
            <a:off x="993914" y="46382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格式塔理論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60365620-BA7B-4266-8DA8-586957B0D3CB}"/>
              </a:ext>
            </a:extLst>
          </p:cNvPr>
          <p:cNvSpPr txBox="1"/>
          <p:nvPr/>
        </p:nvSpPr>
        <p:spPr>
          <a:xfrm>
            <a:off x="1179443" y="1643270"/>
            <a:ext cx="510909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心理學主要的學派之一，興起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　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世紀的德國，又稱完形心理學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主要概念：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人腦運作是整體的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整體大於部分。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我們對一幅風景的感知，不只單純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對風景的並非單純山的樣子、草的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樣子，還包括我們對風景過去的經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驗和印象，加起來才是我們對整個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風景的感知。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意味著機器視覺也需要包含過去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經驗的累計（資料庫）來建立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推理能力與經驗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380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94671A7D-A5E6-4227-81E8-B850E0E00F41}"/>
              </a:ext>
            </a:extLst>
          </p:cNvPr>
          <p:cNvSpPr txBox="1"/>
          <p:nvPr/>
        </p:nvSpPr>
        <p:spPr>
          <a:xfrm>
            <a:off x="328896" y="477680"/>
            <a:ext cx="972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格式塔理論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(Gestalt theory)-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構成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C91B4875-411D-430F-AEE7-007C5D288C4A}"/>
              </a:ext>
            </a:extLst>
          </p:cNvPr>
          <p:cNvSpPr txBox="1"/>
          <p:nvPr/>
        </p:nvSpPr>
        <p:spPr>
          <a:xfrm>
            <a:off x="813805" y="1759526"/>
            <a:ext cx="495360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600" dirty="0"/>
              <a:t>整體性</a:t>
            </a:r>
            <a:r>
              <a:rPr lang="en-US" altLang="zh-TW" sz="3600" dirty="0"/>
              <a:t>(Emergence)</a:t>
            </a:r>
          </a:p>
          <a:p>
            <a:endParaRPr lang="en-US" altLang="zh-TW" sz="3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600" dirty="0"/>
              <a:t>具體化</a:t>
            </a:r>
            <a:r>
              <a:rPr lang="en-US" altLang="zh-TW" sz="3600" dirty="0"/>
              <a:t>(Reification)</a:t>
            </a:r>
          </a:p>
          <a:p>
            <a:endParaRPr lang="en-US" altLang="zh-TW" sz="3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600" dirty="0"/>
              <a:t>組織性</a:t>
            </a:r>
            <a:r>
              <a:rPr lang="en-US" altLang="zh-TW" sz="3600" dirty="0"/>
              <a:t>(</a:t>
            </a:r>
            <a:r>
              <a:rPr lang="en-US" altLang="zh-TW" sz="3600" dirty="0" err="1"/>
              <a:t>Multistability</a:t>
            </a:r>
            <a:r>
              <a:rPr lang="en-US" altLang="zh-TW" sz="3600" dirty="0"/>
              <a:t>)</a:t>
            </a:r>
          </a:p>
          <a:p>
            <a:endParaRPr lang="en-US" altLang="zh-TW" sz="36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600" dirty="0"/>
              <a:t>恆長性</a:t>
            </a:r>
            <a:r>
              <a:rPr lang="en-US" altLang="zh-TW" sz="3600" dirty="0"/>
              <a:t>(Invariance)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6267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903A7CA3-DDAD-472C-8EE7-2763DCF1F374}"/>
              </a:ext>
            </a:extLst>
          </p:cNvPr>
          <p:cNvSpPr txBox="1"/>
          <p:nvPr/>
        </p:nvSpPr>
        <p:spPr>
          <a:xfrm>
            <a:off x="328896" y="477680"/>
            <a:ext cx="972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格式塔理論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(Gestalt theory)-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構成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2EE7C836-9376-4305-AB65-B5DD0ED7B527}"/>
              </a:ext>
            </a:extLst>
          </p:cNvPr>
          <p:cNvSpPr txBox="1"/>
          <p:nvPr/>
        </p:nvSpPr>
        <p:spPr>
          <a:xfrm>
            <a:off x="612064" y="1605424"/>
            <a:ext cx="68018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整體性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(Emergence)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辨識物體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會先找出輪廓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比對經驗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快速分辨物體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9657045A-D9E5-4AC8-8A0E-F1E97B8F49E2}"/>
              </a:ext>
            </a:extLst>
          </p:cNvPr>
          <p:cNvSpPr txBox="1"/>
          <p:nvPr/>
        </p:nvSpPr>
        <p:spPr>
          <a:xfrm>
            <a:off x="1607127" y="315837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Cat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1285693C-67E9-4DF4-88F7-E2DA6631CBF2}"/>
              </a:ext>
            </a:extLst>
          </p:cNvPr>
          <p:cNvSpPr txBox="1"/>
          <p:nvPr/>
        </p:nvSpPr>
        <p:spPr>
          <a:xfrm>
            <a:off x="1607126" y="417403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Cat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640D6B71-F636-4A1C-9F8F-1AAF87B0B899}"/>
              </a:ext>
            </a:extLst>
          </p:cNvPr>
          <p:cNvSpPr txBox="1"/>
          <p:nvPr/>
        </p:nvSpPr>
        <p:spPr>
          <a:xfrm>
            <a:off x="1607125" y="53743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dog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BA65029-56CD-4A2E-BF56-814856BE16EA}"/>
              </a:ext>
            </a:extLst>
          </p:cNvPr>
          <p:cNvSpPr/>
          <p:nvPr/>
        </p:nvSpPr>
        <p:spPr>
          <a:xfrm>
            <a:off x="4204495" y="3699625"/>
            <a:ext cx="1596962" cy="13849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You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="" xmlns:a16="http://schemas.microsoft.com/office/drawing/2014/main" id="{18994AC0-EBF1-4227-B67F-D8463B1FDB11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214986" y="3343042"/>
            <a:ext cx="1989509" cy="104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="" xmlns:a16="http://schemas.microsoft.com/office/drawing/2014/main" id="{7627E7F9-2E26-42B6-9E06-6EA81A2A4266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214985" y="4358705"/>
            <a:ext cx="1989510" cy="33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="" xmlns:a16="http://schemas.microsoft.com/office/drawing/2014/main" id="{F21EF03C-0D96-4692-950E-6BCF178101F7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256662" y="4392123"/>
            <a:ext cx="1947833" cy="1166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C771011A-BF20-4943-A946-353F5C5AAA1F}"/>
              </a:ext>
            </a:extLst>
          </p:cNvPr>
          <p:cNvSpPr/>
          <p:nvPr/>
        </p:nvSpPr>
        <p:spPr>
          <a:xfrm>
            <a:off x="7189026" y="3708003"/>
            <a:ext cx="1596962" cy="13849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="" xmlns:a16="http://schemas.microsoft.com/office/drawing/2014/main" id="{4646C850-9BED-409C-8020-8F0CED7E1659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801457" y="4392123"/>
            <a:ext cx="1387569" cy="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10368FD0-6D1C-44FD-9ECF-8DA59A4E307B}"/>
              </a:ext>
            </a:extLst>
          </p:cNvPr>
          <p:cNvSpPr txBox="1"/>
          <p:nvPr/>
        </p:nvSpPr>
        <p:spPr>
          <a:xfrm>
            <a:off x="7662738" y="527329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dog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2FEDD6EB-76DB-46C2-8362-A6959174C0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05" y="2742127"/>
            <a:ext cx="753438" cy="75343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="" xmlns:a16="http://schemas.microsoft.com/office/drawing/2014/main" id="{62A43B3B-6AA3-42BA-8E52-4BC54803E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0" y="3962221"/>
            <a:ext cx="753438" cy="75343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="" xmlns:a16="http://schemas.microsoft.com/office/drawing/2014/main" id="{86855FA6-E799-4391-9216-6A59A9961D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3" y="5182315"/>
            <a:ext cx="753438" cy="75343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="" xmlns:a16="http://schemas.microsoft.com/office/drawing/2014/main" id="{698FDAD7-BAA1-4AF8-906E-0777CB936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26" y="3837989"/>
            <a:ext cx="1125021" cy="112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79D9CEAB-F03E-448E-9B82-6168D01F1569}"/>
              </a:ext>
            </a:extLst>
          </p:cNvPr>
          <p:cNvSpPr txBox="1"/>
          <p:nvPr/>
        </p:nvSpPr>
        <p:spPr>
          <a:xfrm>
            <a:off x="328896" y="477680"/>
            <a:ext cx="972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格式塔理論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(Gestalt theory)-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構成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26A25CE5-25F5-415A-94E2-A22F4FF1DE6D}"/>
              </a:ext>
            </a:extLst>
          </p:cNvPr>
          <p:cNvSpPr txBox="1"/>
          <p:nvPr/>
        </p:nvSpPr>
        <p:spPr>
          <a:xfrm>
            <a:off x="612064" y="1605424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具體化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(Reification)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當我們視覺受到某些影像刺激，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我們腦袋會試圖把缺口補起來，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重新解釋眼前的影像。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CC56DD06-D931-4F92-8955-1F04EBF46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27" y="1605424"/>
            <a:ext cx="3196946" cy="43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7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4DB86F97-4DC4-4A28-8A79-8E0532E6A25A}"/>
              </a:ext>
            </a:extLst>
          </p:cNvPr>
          <p:cNvSpPr txBox="1"/>
          <p:nvPr/>
        </p:nvSpPr>
        <p:spPr>
          <a:xfrm>
            <a:off x="328896" y="477680"/>
            <a:ext cx="972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格式塔理論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(Gestalt theory)-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構成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1871FB6F-9896-4D01-AEAC-5E3CF38A0801}"/>
              </a:ext>
            </a:extLst>
          </p:cNvPr>
          <p:cNvSpPr txBox="1"/>
          <p:nvPr/>
        </p:nvSpPr>
        <p:spPr>
          <a:xfrm>
            <a:off x="612064" y="160542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組織性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Multistability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如果一個影像有兩種解釋，我們的一個時間點，只能有一個解讀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E00B95E-4FDF-4401-AFB7-97A058302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6" y="2922562"/>
            <a:ext cx="5256545" cy="29436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6510EA95-6D1C-4952-B7DD-0DEAC5205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22561"/>
            <a:ext cx="4200690" cy="294366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377E9DC8-FDB4-4068-9588-2942286A7643}"/>
              </a:ext>
            </a:extLst>
          </p:cNvPr>
          <p:cNvSpPr txBox="1"/>
          <p:nvPr/>
        </p:nvSpPr>
        <p:spPr>
          <a:xfrm>
            <a:off x="3353351" y="6121533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看到什麼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是否兩種影像無法同時出現</a:t>
            </a:r>
          </a:p>
        </p:txBody>
      </p:sp>
    </p:spTree>
    <p:extLst>
      <p:ext uri="{BB962C8B-B14F-4D97-AF65-F5344CB8AC3E}">
        <p14:creationId xmlns:p14="http://schemas.microsoft.com/office/powerpoint/2010/main" val="1879123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1140</TotalTime>
  <Words>1508</Words>
  <Application>Microsoft Office PowerPoint</Application>
  <PresentationFormat>寬螢幕</PresentationFormat>
  <Paragraphs>314</Paragraphs>
  <Slides>39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新細明體</vt:lpstr>
      <vt:lpstr>標楷體</vt:lpstr>
      <vt:lpstr>Arial</vt:lpstr>
      <vt:lpstr>Century Gothic</vt:lpstr>
      <vt:lpstr>Times New Roman</vt:lpstr>
      <vt:lpstr>Wingdings</vt:lpstr>
      <vt:lpstr>Wingdings 3</vt:lpstr>
      <vt:lpstr>離子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IIR_NB_JAMES</dc:creator>
  <cp:lastModifiedBy>james</cp:lastModifiedBy>
  <cp:revision>47</cp:revision>
  <dcterms:created xsi:type="dcterms:W3CDTF">2019-06-01T06:32:29Z</dcterms:created>
  <dcterms:modified xsi:type="dcterms:W3CDTF">2019-07-23T17:06:26Z</dcterms:modified>
</cp:coreProperties>
</file>